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</p:sldIdLst>
  <p:sldSz cy="5143500" cx="9144000"/>
  <p:notesSz cx="6858000" cy="9144000"/>
  <p:embeddedFontLst>
    <p:embeddedFont>
      <p:font typeface="Raleway"/>
      <p:regular r:id="rId28"/>
      <p:bold r:id="rId29"/>
      <p:italic r:id="rId30"/>
      <p:boldItalic r:id="rId31"/>
    </p:embeddedFont>
    <p:embeddedFont>
      <p:font typeface="Lato"/>
      <p:regular r:id="rId32"/>
      <p:bold r:id="rId33"/>
      <p:italic r:id="rId34"/>
      <p:boldItalic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7196D3CD-FD65-4473-8731-C6F4CA811613}">
  <a:tblStyle styleId="{7196D3CD-FD65-4473-8731-C6F4CA81161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font" Target="fonts/Raleway-regular.fntdata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Raleway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aleway-boldItalic.fntdata"/><Relationship Id="rId30" Type="http://schemas.openxmlformats.org/officeDocument/2006/relationships/font" Target="fonts/Raleway-italic.fntdata"/><Relationship Id="rId11" Type="http://schemas.openxmlformats.org/officeDocument/2006/relationships/slide" Target="slides/slide5.xml"/><Relationship Id="rId33" Type="http://schemas.openxmlformats.org/officeDocument/2006/relationships/font" Target="fonts/Lato-bold.fntdata"/><Relationship Id="rId10" Type="http://schemas.openxmlformats.org/officeDocument/2006/relationships/slide" Target="slides/slide4.xml"/><Relationship Id="rId32" Type="http://schemas.openxmlformats.org/officeDocument/2006/relationships/font" Target="fonts/Lato-regular.fntdata"/><Relationship Id="rId13" Type="http://schemas.openxmlformats.org/officeDocument/2006/relationships/slide" Target="slides/slide7.xml"/><Relationship Id="rId35" Type="http://schemas.openxmlformats.org/officeDocument/2006/relationships/font" Target="fonts/Lato-boldItalic.fntdata"/><Relationship Id="rId12" Type="http://schemas.openxmlformats.org/officeDocument/2006/relationships/slide" Target="slides/slide6.xml"/><Relationship Id="rId34" Type="http://schemas.openxmlformats.org/officeDocument/2006/relationships/font" Target="fonts/Lato-italic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b9a0b07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b9a0b07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d814cf7d3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d814cf7d3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723630543_5_2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723630543_5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e965474a9_3_37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e965474a9_3_3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e965474a9_3_3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e965474a9_3_3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cb9a0b074_1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cb9a0b074_1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cb9a0b074_1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cb9a0b074_1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cb9a0b074_1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cb9a0b074_1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cb9a0b074_1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cb9a0b074_1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e965474a9_3_2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e965474a9_3_2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cb9a0b074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cb9a0b074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d5b15f0a3_5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d5b15f0a3_5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e965474a9_3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e965474a9_3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cb9a0b074_1_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cb9a0b074_1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723630543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723630543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d251bb473_0_6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d251bb473_0_6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d251bb473_0_6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d251bb473_0_6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e965474a9_3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e965474a9_3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cb9a0b074_1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cb9a0b074_1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723630543_1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723630543_1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cb9a0b074_1_12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cb9a0b074_1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" name="Google Shape;12;p2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Google Shape;61;p11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2" name="Google Shape;62;p11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3" name="Google Shape;63;p11"/>
          <p:cNvSpPr txBox="1"/>
          <p:nvPr>
            <p:ph hasCustomPrompt="1" type="title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1"/>
          <p:cNvSpPr txBox="1"/>
          <p:nvPr>
            <p:ph idx="1" type="body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5" name="Google Shape;65;p1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" name="Google Shape;18;p3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" name="Google Shape;19;p3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Google Shape;22;p4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" name="Google Shape;23;p4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" name="Google Shape;24;p4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" name="Google Shape;25;p4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Google Shape;29;p5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" name="Google Shape;30;p5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" name="Google Shape;31;p5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" name="Google Shape;32;p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" type="body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2" type="body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Google Shape;40;p7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7"/>
          <p:cNvSpPr txBox="1"/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" name="Google Shape;43;p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rgbClr val="353535"/>
        </a:solid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Google Shape;45;p8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6" name="Google Shape;46;p8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0" name="Google Shape;5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1" name="Google Shape;51;p9"/>
          <p:cNvSpPr txBox="1"/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9"/>
          <p:cNvSpPr txBox="1"/>
          <p:nvPr>
            <p:ph idx="1" type="subTitle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3" name="Google Shape;5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4" name="Google Shape;54;p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Google Shape;56;p10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7" name="Google Shape;57;p10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8" name="Google Shape;58;p10"/>
          <p:cNvSpPr txBox="1"/>
          <p:nvPr>
            <p:ph idx="1" type="body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59" name="Google Shape;59;p1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wiss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Relationship Id="rId4" Type="http://schemas.openxmlformats.org/officeDocument/2006/relationships/image" Target="../media/image1.png"/><Relationship Id="rId5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Relationship Id="rId4" Type="http://schemas.openxmlformats.org/officeDocument/2006/relationships/image" Target="../media/image1.png"/><Relationship Id="rId5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Relationship Id="rId4" Type="http://schemas.openxmlformats.org/officeDocument/2006/relationships/hyperlink" Target="http://googletranslate.blogspot.com/2015/10/futbol-translated.html" TargetMode="External"/><Relationship Id="rId5" Type="http://schemas.openxmlformats.org/officeDocument/2006/relationships/image" Target="../media/image1.png"/><Relationship Id="rId6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://www.theguardian.com/news/datablog/2014/sep/26/europeans-multiple-languages-uk-ireland" TargetMode="External"/><Relationship Id="rId4" Type="http://schemas.openxmlformats.org/officeDocument/2006/relationships/image" Target="../media/image1.png"/><Relationship Id="rId5" Type="http://schemas.openxmlformats.org/officeDocument/2006/relationships/image" Target="../media/image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1.png"/><Relationship Id="rId6" Type="http://schemas.openxmlformats.org/officeDocument/2006/relationships/image" Target="../media/image3.png"/><Relationship Id="rId7" Type="http://schemas.openxmlformats.org/officeDocument/2006/relationships/hyperlink" Target="http://travel.trade.gov/view/m-2015-O-001/index.html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1.png"/><Relationship Id="rId4" Type="http://schemas.openxmlformats.org/officeDocument/2006/relationships/hyperlink" Target="https://translate.google.com/community" TargetMode="External"/><Relationship Id="rId5" Type="http://schemas.openxmlformats.org/officeDocument/2006/relationships/image" Target="../media/image1.png"/><Relationship Id="rId6" Type="http://schemas.openxmlformats.org/officeDocument/2006/relationships/image" Target="../media/image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hyperlink" Target="http://heathbrothers.com/presentations" TargetMode="External"/><Relationship Id="rId6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jpg"/><Relationship Id="rId4" Type="http://schemas.openxmlformats.org/officeDocument/2006/relationships/image" Target="../media/image1.png"/><Relationship Id="rId5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Relationship Id="rId4" Type="http://schemas.openxmlformats.org/officeDocument/2006/relationships/image" Target="../media/image1.png"/><Relationship Id="rId5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jpg"/><Relationship Id="rId4" Type="http://schemas.openxmlformats.org/officeDocument/2006/relationships/image" Target="../media/image1.png"/><Relationship Id="rId5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simo_sultan’s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Portfolio Website</a:t>
            </a:r>
            <a:endParaRPr/>
          </a:p>
        </p:txBody>
      </p:sp>
      <p:sp>
        <p:nvSpPr>
          <p:cNvPr id="73" name="Google Shape;73;p13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Another copied ppt template by Simon Curran</a:t>
            </a:r>
            <a:endParaRPr b="1" sz="2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 Shot 2015-11-20 at 9.47.21 AM.png" id="150" name="Google Shape;150;p22"/>
          <p:cNvPicPr preferRelativeResize="0"/>
          <p:nvPr/>
        </p:nvPicPr>
        <p:blipFill rotWithShape="1">
          <a:blip r:embed="rId3">
            <a:alphaModFix/>
          </a:blip>
          <a:srcRect b="0" l="4413" r="4404" t="0"/>
          <a:stretch/>
        </p:blipFill>
        <p:spPr>
          <a:xfrm>
            <a:off x="0" y="0"/>
            <a:ext cx="9144000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2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translation barrier left Alberto feeling lonely and hurt Marco’s business.</a:t>
            </a:r>
            <a:endParaRPr/>
          </a:p>
        </p:txBody>
      </p:sp>
      <p:grpSp>
        <p:nvGrpSpPr>
          <p:cNvPr id="152" name="Google Shape;152;p22"/>
          <p:cNvGrpSpPr/>
          <p:nvPr/>
        </p:nvGrpSpPr>
        <p:grpSpPr>
          <a:xfrm>
            <a:off x="6781388" y="2464035"/>
            <a:ext cx="2212050" cy="2537076"/>
            <a:chOff x="6803275" y="395363"/>
            <a:chExt cx="2212050" cy="2537076"/>
          </a:xfrm>
        </p:grpSpPr>
        <p:pic>
          <p:nvPicPr>
            <p:cNvPr id="153" name="Google Shape;153;p2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ece of duct tape sticking a note to the slide" id="154" name="Google Shape;154;p22"/>
            <p:cNvPicPr preferRelativeResize="0"/>
            <p:nvPr/>
          </p:nvPicPr>
          <p:blipFill rotWithShape="1">
            <a:blip r:embed="rId5">
              <a:alphaModFix/>
            </a:blip>
            <a:srcRect b="10011" l="9244" r="2118" t="5926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5" name="Google Shape;155;p22"/>
            <p:cNvSpPr txBox="1"/>
            <p:nvPr/>
          </p:nvSpPr>
          <p:spPr>
            <a:xfrm>
              <a:off x="6944800" y="6842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Tip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80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Ideally, speak of people in very different situations, but where each could benefit from your solution.</a:t>
              </a:r>
              <a:endParaRPr b="1" sz="1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23"/>
          <p:cNvPicPr preferRelativeResize="0"/>
          <p:nvPr/>
        </p:nvPicPr>
        <p:blipFill rotWithShape="1">
          <a:blip r:embed="rId3">
            <a:alphaModFix/>
          </a:blip>
          <a:srcRect b="15074" l="0" r="0" t="0"/>
          <a:stretch/>
        </p:blipFill>
        <p:spPr>
          <a:xfrm>
            <a:off x="0" y="0"/>
            <a:ext cx="9143997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3"/>
          <p:cNvSpPr/>
          <p:nvPr/>
        </p:nvSpPr>
        <p:spPr>
          <a:xfrm>
            <a:off x="283000" y="297900"/>
            <a:ext cx="4547700" cy="4547700"/>
          </a:xfrm>
          <a:prstGeom prst="rect">
            <a:avLst/>
          </a:prstGeom>
          <a:solidFill>
            <a:srgbClr val="000000">
              <a:alpha val="769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23"/>
          <p:cNvSpPr txBox="1"/>
          <p:nvPr>
            <p:ph idx="4294967295" type="body"/>
          </p:nvPr>
        </p:nvSpPr>
        <p:spPr>
          <a:xfrm>
            <a:off x="481300" y="529650"/>
            <a:ext cx="4151100" cy="408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accent5"/>
                </a:solidFill>
              </a:rPr>
              <a:t>Then, Marcos discovered Google Translate</a:t>
            </a:r>
            <a:endParaRPr b="1" sz="2800">
              <a:solidFill>
                <a:schemeClr val="accent5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He has his visiting customers speak their camera issues into the app. 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lt1"/>
                </a:solidFill>
              </a:rPr>
              <a:t>He’s able to give them a friendly,  personalized experience by understanding exactly what they need.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 Shot 2015-11-19 at 11.48.18 PM.png" id="167" name="Google Shape;167;p24"/>
          <p:cNvPicPr preferRelativeResize="0"/>
          <p:nvPr/>
        </p:nvPicPr>
        <p:blipFill rotWithShape="1">
          <a:blip r:embed="rId3">
            <a:alphaModFix/>
          </a:blip>
          <a:srcRect b="0" l="26321" r="26321" t="0"/>
          <a:stretch/>
        </p:blipFill>
        <p:spPr>
          <a:xfrm>
            <a:off x="0" y="0"/>
            <a:ext cx="4567201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4"/>
          <p:cNvSpPr txBox="1"/>
          <p:nvPr>
            <p:ph idx="1" type="body"/>
          </p:nvPr>
        </p:nvSpPr>
        <p:spPr>
          <a:xfrm>
            <a:off x="4832750" y="980400"/>
            <a:ext cx="4033800" cy="318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</a:rPr>
              <a:t>A simple gesture</a:t>
            </a:r>
            <a:endParaRPr sz="3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000000"/>
                </a:solidFill>
              </a:rPr>
              <a:t>Coaches Gary and Glen knew no Spanish.  </a:t>
            </a:r>
            <a:endParaRPr sz="18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000000"/>
                </a:solidFill>
              </a:rPr>
              <a:t>They used Google Translate to invite Alberto to join in</a:t>
            </a:r>
            <a:r>
              <a:rPr lang="en" sz="1800"/>
              <a:t>...</a:t>
            </a:r>
            <a:r>
              <a:rPr lang="en" sz="1800">
                <a:solidFill>
                  <a:srgbClr val="000000"/>
                </a:solidFill>
              </a:rPr>
              <a:t> “Do you want to play?”... “Can you defend the left side?”</a:t>
            </a:r>
            <a:endParaRPr sz="1800">
              <a:solidFill>
                <a:srgbClr val="000000"/>
              </a:solidFill>
            </a:endParaRPr>
          </a:p>
        </p:txBody>
      </p:sp>
      <p:grpSp>
        <p:nvGrpSpPr>
          <p:cNvPr id="169" name="Google Shape;169;p24"/>
          <p:cNvGrpSpPr/>
          <p:nvPr/>
        </p:nvGrpSpPr>
        <p:grpSpPr>
          <a:xfrm>
            <a:off x="134988" y="2464035"/>
            <a:ext cx="2212050" cy="2537076"/>
            <a:chOff x="6803275" y="395363"/>
            <a:chExt cx="2212050" cy="2537076"/>
          </a:xfrm>
        </p:grpSpPr>
        <p:pic>
          <p:nvPicPr>
            <p:cNvPr id="170" name="Google Shape;170;p2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ece of duct tape sticking a note to the slide" id="171" name="Google Shape;171;p24"/>
            <p:cNvPicPr preferRelativeResize="0"/>
            <p:nvPr/>
          </p:nvPicPr>
          <p:blipFill rotWithShape="1">
            <a:blip r:embed="rId5">
              <a:alphaModFix/>
            </a:blip>
            <a:srcRect b="10011" l="9244" r="2118" t="5926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2" name="Google Shape;172;p24"/>
            <p:cNvSpPr txBox="1"/>
            <p:nvPr/>
          </p:nvSpPr>
          <p:spPr>
            <a:xfrm>
              <a:off x="6944800" y="6842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Tip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80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Show how your solution helps the person in </a:t>
              </a:r>
              <a:b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</a:b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the story reach his or </a:t>
              </a:r>
              <a:b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</a:b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her goals.</a:t>
              </a:r>
              <a:endParaRPr b="1" sz="1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25"/>
          <p:cNvPicPr preferRelativeResize="0"/>
          <p:nvPr/>
        </p:nvPicPr>
        <p:blipFill rotWithShape="1">
          <a:blip r:embed="rId3">
            <a:alphaModFix/>
          </a:blip>
          <a:srcRect b="5329" l="0" r="11111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5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chemeClr val="accent5"/>
                </a:solidFill>
              </a:rPr>
              <a:t>From outsider to star</a:t>
            </a:r>
            <a:endParaRPr sz="4200"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0" lang="en" sz="2100"/>
              <a:t>Alberto scored 30 goals in 21 games.  He is now being scouted by several professional clubs in the Premier League.  And he’s a favorite of the other boys on the team.</a:t>
            </a:r>
            <a:endParaRPr b="0" sz="21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b="0" lang="en" sz="1600" u="sng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  <a:hlinkClick r:id="rId4"/>
              </a:rPr>
              <a:t>See a short video on Alberto’s story</a:t>
            </a:r>
            <a:endParaRPr sz="2400" u="sng">
              <a:solidFill>
                <a:schemeClr val="accent5"/>
              </a:solidFill>
            </a:endParaRPr>
          </a:p>
        </p:txBody>
      </p:sp>
      <p:grpSp>
        <p:nvGrpSpPr>
          <p:cNvPr id="179" name="Google Shape;179;p25"/>
          <p:cNvGrpSpPr/>
          <p:nvPr/>
        </p:nvGrpSpPr>
        <p:grpSpPr>
          <a:xfrm>
            <a:off x="6781388" y="2464035"/>
            <a:ext cx="2212050" cy="2537076"/>
            <a:chOff x="6803275" y="395363"/>
            <a:chExt cx="2212050" cy="2537076"/>
          </a:xfrm>
        </p:grpSpPr>
        <p:pic>
          <p:nvPicPr>
            <p:cNvPr id="180" name="Google Shape;180;p2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ece of duct tape sticking a note to the slide" id="181" name="Google Shape;181;p25"/>
            <p:cNvPicPr preferRelativeResize="0"/>
            <p:nvPr/>
          </p:nvPicPr>
          <p:blipFill rotWithShape="1">
            <a:blip r:embed="rId6">
              <a:alphaModFix/>
            </a:blip>
            <a:srcRect b="10011" l="9244" r="2118" t="5926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2" name="Google Shape;182;p25"/>
            <p:cNvSpPr txBox="1"/>
            <p:nvPr/>
          </p:nvSpPr>
          <p:spPr>
            <a:xfrm>
              <a:off x="6944800" y="6842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Tip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80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Stories become more credible when they use concrete details such as the specific complex moves Alberto learned through Translate and his 30 goals in 21 games performance stats.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700" y="162737"/>
            <a:ext cx="4254600" cy="48180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ece of duct tape sticking a note to the slide" id="188" name="Google Shape;188;p26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6"/>
          <p:cNvSpPr txBox="1"/>
          <p:nvPr/>
        </p:nvSpPr>
        <p:spPr>
          <a:xfrm>
            <a:off x="2855550" y="687397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3. Examples</a:t>
            </a:r>
            <a:endParaRPr b="1" sz="3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0" name="Google Shape;190;p26"/>
          <p:cNvSpPr txBox="1"/>
          <p:nvPr>
            <p:ph idx="4294967295" type="body"/>
          </p:nvPr>
        </p:nvSpPr>
        <p:spPr>
          <a:xfrm>
            <a:off x="2855550" y="1377475"/>
            <a:ext cx="3432900" cy="33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People need to understand how rare or frequent your examples are. 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Pick 1 or 2 statistics and make them as concrete as possible. Stats are generally not sticky, but here are a few tactics: 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Relate</a:t>
            </a:r>
            <a:br>
              <a:rPr lang="en" sz="14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Deliver data within the context of a story you’ve already told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Compare</a:t>
            </a:r>
            <a:br>
              <a:rPr lang="en" sz="14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Make big numbers digestible by putting them in the context of something familiar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7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300"/>
              <a:t>It’s no surprise Marcos uses Google Translate in his shop regularly.</a:t>
            </a:r>
            <a:endParaRPr b="0" sz="2300"/>
          </a:p>
          <a:p>
            <a:pPr indent="0" lvl="0" marL="0" rtl="0" algn="l">
              <a:spcBef>
                <a:spcPts val="1600"/>
              </a:spcBef>
              <a:spcAft>
                <a:spcPts val="1000"/>
              </a:spcAft>
              <a:buNone/>
            </a:pPr>
            <a:r>
              <a:rPr lang="en"/>
              <a:t>There are </a:t>
            </a:r>
            <a:r>
              <a:rPr lang="en">
                <a:solidFill>
                  <a:schemeClr val="accent5"/>
                </a:solidFill>
              </a:rPr>
              <a:t>23 officially</a:t>
            </a:r>
            <a:r>
              <a:rPr lang="en">
                <a:solidFill>
                  <a:schemeClr val="dk1"/>
                </a:solidFill>
              </a:rPr>
              <a:t> </a:t>
            </a:r>
            <a:r>
              <a:rPr lang="en">
                <a:solidFill>
                  <a:schemeClr val="accent5"/>
                </a:solidFill>
              </a:rPr>
              <a:t>recognized languages</a:t>
            </a:r>
            <a:r>
              <a:rPr lang="en"/>
              <a:t> in the EU.</a:t>
            </a:r>
            <a:endParaRPr/>
          </a:p>
        </p:txBody>
      </p:sp>
      <p:sp>
        <p:nvSpPr>
          <p:cNvPr id="196" name="Google Shape;196;p27"/>
          <p:cNvSpPr txBox="1"/>
          <p:nvPr/>
        </p:nvSpPr>
        <p:spPr>
          <a:xfrm>
            <a:off x="283100" y="4654975"/>
            <a:ext cx="62442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Source: </a:t>
            </a:r>
            <a:r>
              <a:rPr lang="en" sz="1200" u="sng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theguardian.com</a:t>
            </a:r>
            <a:endParaRPr sz="1200">
              <a:solidFill>
                <a:schemeClr val="accent5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197" name="Google Shape;197;p27"/>
          <p:cNvGrpSpPr/>
          <p:nvPr/>
        </p:nvGrpSpPr>
        <p:grpSpPr>
          <a:xfrm>
            <a:off x="6781388" y="2464035"/>
            <a:ext cx="2212050" cy="2537076"/>
            <a:chOff x="6803275" y="395363"/>
            <a:chExt cx="2212050" cy="2537076"/>
          </a:xfrm>
        </p:grpSpPr>
        <p:pic>
          <p:nvPicPr>
            <p:cNvPr id="198" name="Google Shape;198;p2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ece of duct tape sticking a note to the slide" id="199" name="Google Shape;199;p27"/>
            <p:cNvPicPr preferRelativeResize="0"/>
            <p:nvPr/>
          </p:nvPicPr>
          <p:blipFill rotWithShape="1">
            <a:blip r:embed="rId5">
              <a:alphaModFix/>
            </a:blip>
            <a:srcRect b="10011" l="9244" r="2118" t="5926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0" name="Google Shape;200;p27"/>
            <p:cNvSpPr txBox="1"/>
            <p:nvPr/>
          </p:nvSpPr>
          <p:spPr>
            <a:xfrm>
              <a:off x="6944800" y="6842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Tip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80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Don’t let data stand alone. Always relate it back to a story you’ve already told, in this case, Marco’s shop.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8"/>
          <p:cNvSpPr txBox="1"/>
          <p:nvPr>
            <p:ph type="title"/>
          </p:nvPr>
        </p:nvSpPr>
        <p:spPr>
          <a:xfrm>
            <a:off x="265500" y="754200"/>
            <a:ext cx="4045200" cy="363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800">
                <a:solidFill>
                  <a:schemeClr val="lt2"/>
                </a:solidFill>
              </a:rPr>
              <a:t>More than 50 million Americans travelled abroad in 2015</a:t>
            </a:r>
            <a:endParaRPr b="0" sz="18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lt2"/>
                </a:solidFill>
              </a:rPr>
              <a:t>THAT’S MORE THAN THE</a:t>
            </a:r>
            <a:r>
              <a:rPr lang="en" sz="2100">
                <a:solidFill>
                  <a:schemeClr val="lt2"/>
                </a:solidFill>
              </a:rPr>
              <a:t> </a:t>
            </a:r>
            <a:r>
              <a:rPr lang="en" sz="3800">
                <a:solidFill>
                  <a:schemeClr val="lt2"/>
                </a:solidFill>
              </a:rPr>
              <a:t>POPULATION OF </a:t>
            </a:r>
            <a:endParaRPr sz="38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CALIFORNIA</a:t>
            </a:r>
            <a:r>
              <a:rPr lang="en">
                <a:solidFill>
                  <a:schemeClr val="lt2"/>
                </a:solidFill>
              </a:rPr>
              <a:t> AND</a:t>
            </a:r>
            <a:r>
              <a:rPr lang="en" sz="2500">
                <a:solidFill>
                  <a:schemeClr val="lt2"/>
                </a:solidFill>
              </a:rPr>
              <a:t> </a:t>
            </a:r>
            <a:br>
              <a:rPr lang="en" sz="2500">
                <a:solidFill>
                  <a:schemeClr val="lt2"/>
                </a:solidFill>
              </a:rPr>
            </a:br>
            <a:r>
              <a:rPr lang="en" sz="3400"/>
              <a:t>TEXAS</a:t>
            </a:r>
            <a:r>
              <a:rPr lang="en" sz="3400">
                <a:solidFill>
                  <a:schemeClr val="lt2"/>
                </a:solidFill>
              </a:rPr>
              <a:t> COMBINED</a:t>
            </a:r>
            <a:endParaRPr sz="3400">
              <a:solidFill>
                <a:schemeClr val="lt2"/>
              </a:solidFill>
            </a:endParaRPr>
          </a:p>
        </p:txBody>
      </p:sp>
      <p:pic>
        <p:nvPicPr>
          <p:cNvPr id="206" name="Google Shape;206;p28"/>
          <p:cNvPicPr preferRelativeResize="0"/>
          <p:nvPr/>
        </p:nvPicPr>
        <p:blipFill>
          <a:blip r:embed="rId3">
            <a:alphaModFix amt="54000"/>
          </a:blip>
          <a:stretch>
            <a:fillRect/>
          </a:stretch>
        </p:blipFill>
        <p:spPr>
          <a:xfrm>
            <a:off x="6259750" y="476100"/>
            <a:ext cx="2480925" cy="2480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28"/>
          <p:cNvPicPr preferRelativeResize="0"/>
          <p:nvPr/>
        </p:nvPicPr>
        <p:blipFill>
          <a:blip r:embed="rId4">
            <a:alphaModFix amt="42000"/>
          </a:blip>
          <a:stretch>
            <a:fillRect/>
          </a:stretch>
        </p:blipFill>
        <p:spPr>
          <a:xfrm>
            <a:off x="4651375" y="1297750"/>
            <a:ext cx="3031200" cy="30312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8" name="Google Shape;208;p28"/>
          <p:cNvGrpSpPr/>
          <p:nvPr/>
        </p:nvGrpSpPr>
        <p:grpSpPr>
          <a:xfrm>
            <a:off x="6781388" y="2464035"/>
            <a:ext cx="2212050" cy="2537076"/>
            <a:chOff x="6803275" y="395363"/>
            <a:chExt cx="2212050" cy="2537076"/>
          </a:xfrm>
        </p:grpSpPr>
        <p:pic>
          <p:nvPicPr>
            <p:cNvPr id="209" name="Google Shape;209;p2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ece of duct tape sticking a note to the slide" id="210" name="Google Shape;210;p28"/>
            <p:cNvPicPr preferRelativeResize="0"/>
            <p:nvPr/>
          </p:nvPicPr>
          <p:blipFill rotWithShape="1">
            <a:blip r:embed="rId6">
              <a:alphaModFix/>
            </a:blip>
            <a:srcRect b="10011" l="9244" r="2118" t="5926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1" name="Google Shape;211;p28"/>
            <p:cNvSpPr txBox="1"/>
            <p:nvPr/>
          </p:nvSpPr>
          <p:spPr>
            <a:xfrm>
              <a:off x="6944800" y="6842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Tip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80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When a number is too large or too small to easily comprehend, clarify it with a comparison to something familiar.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sp>
        <p:nvSpPr>
          <p:cNvPr id="212" name="Google Shape;212;p28"/>
          <p:cNvSpPr txBox="1"/>
          <p:nvPr/>
        </p:nvSpPr>
        <p:spPr>
          <a:xfrm>
            <a:off x="283100" y="4654975"/>
            <a:ext cx="62442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Source: </a:t>
            </a:r>
            <a:r>
              <a:rPr lang="en" sz="1200" u="sng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  <a:hlinkClick r:id="rId7"/>
              </a:rPr>
              <a:t>travel.trade.gov</a:t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Google Shape;21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700" y="162737"/>
            <a:ext cx="4254600" cy="48180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ece of duct tape sticking a note to the slide" id="218" name="Google Shape;218;p29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29"/>
          <p:cNvSpPr txBox="1"/>
          <p:nvPr/>
        </p:nvSpPr>
        <p:spPr>
          <a:xfrm>
            <a:off x="2855550" y="687397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4. Closing</a:t>
            </a:r>
            <a:endParaRPr b="1" sz="3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20" name="Google Shape;220;p29"/>
          <p:cNvSpPr txBox="1"/>
          <p:nvPr>
            <p:ph idx="4294967295" type="body"/>
          </p:nvPr>
        </p:nvSpPr>
        <p:spPr>
          <a:xfrm>
            <a:off x="2855550" y="1377475"/>
            <a:ext cx="3432900" cy="33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Build confidence around your product or idea by including at least one of the these slides: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Milestones</a:t>
            </a:r>
            <a:br>
              <a:rPr lang="en" sz="12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What has been accomplished and what might be left to tackle?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Testimonials</a:t>
            </a:r>
            <a:br>
              <a:rPr lang="en" sz="12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Who supports your idea (or doesn’t)?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0480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What’s next?</a:t>
            </a:r>
            <a:br>
              <a:rPr lang="en" sz="12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How can the audience get involved or find out more?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0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Milestones</a:t>
            </a:r>
            <a:endParaRPr>
              <a:solidFill>
                <a:schemeClr val="lt2"/>
              </a:solidFill>
            </a:endParaRPr>
          </a:p>
        </p:txBody>
      </p:sp>
      <p:graphicFrame>
        <p:nvGraphicFramePr>
          <p:cNvPr id="226" name="Google Shape;226;p30"/>
          <p:cNvGraphicFramePr/>
          <p:nvPr/>
        </p:nvGraphicFramePr>
        <p:xfrm>
          <a:off x="323100" y="2393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{7196D3CD-FD65-4473-8731-C6F4CA811613}</a:tableStyleId>
              </a:tblPr>
              <a:tblGrid>
                <a:gridCol w="710225"/>
                <a:gridCol w="710225"/>
                <a:gridCol w="710225"/>
                <a:gridCol w="382850"/>
                <a:gridCol w="1037600"/>
                <a:gridCol w="710225"/>
                <a:gridCol w="710225"/>
                <a:gridCol w="710225"/>
                <a:gridCol w="710225"/>
                <a:gridCol w="710225"/>
                <a:gridCol w="710225"/>
                <a:gridCol w="710225"/>
              </a:tblGrid>
              <a:tr h="719125"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2014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 hMerge="1"/>
                <a:tc hMerge="1"/>
                <a:tc hMerge="1"/>
                <a:tc gridSpan="8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2015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 hMerge="1"/>
                <a:tc hMerge="1"/>
                <a:tc hMerge="1"/>
                <a:tc hMerge="1"/>
                <a:tc hMerge="1"/>
                <a:tc hMerge="1"/>
                <a:tc hMerge="1"/>
              </a:tr>
            </a:tbl>
          </a:graphicData>
        </a:graphic>
      </p:graphicFrame>
      <p:cxnSp>
        <p:nvCxnSpPr>
          <p:cNvPr id="227" name="Google Shape;227;p30"/>
          <p:cNvCxnSpPr/>
          <p:nvPr/>
        </p:nvCxnSpPr>
        <p:spPr>
          <a:xfrm rot="10800000">
            <a:off x="569975" y="1439375"/>
            <a:ext cx="0" cy="954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228" name="Google Shape;228;p30"/>
          <p:cNvSpPr txBox="1"/>
          <p:nvPr>
            <p:ph type="title"/>
          </p:nvPr>
        </p:nvSpPr>
        <p:spPr>
          <a:xfrm>
            <a:off x="646175" y="1235062"/>
            <a:ext cx="23157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October 2014</a:t>
            </a:r>
            <a:endParaRPr b="1" sz="1800">
              <a:solidFill>
                <a:schemeClr val="dk1"/>
              </a:solidFill>
            </a:endParaRPr>
          </a:p>
        </p:txBody>
      </p:sp>
      <p:sp>
        <p:nvSpPr>
          <p:cNvPr id="229" name="Google Shape;229;p30"/>
          <p:cNvSpPr txBox="1"/>
          <p:nvPr>
            <p:ph idx="4294967295" type="body"/>
          </p:nvPr>
        </p:nvSpPr>
        <p:spPr>
          <a:xfrm>
            <a:off x="646175" y="1560476"/>
            <a:ext cx="23157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400"/>
              <a:t>Translate web pages with Chrome extension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230" name="Google Shape;230;p30"/>
          <p:cNvSpPr txBox="1"/>
          <p:nvPr>
            <p:ph type="title"/>
          </p:nvPr>
        </p:nvSpPr>
        <p:spPr>
          <a:xfrm>
            <a:off x="3251009" y="3668337"/>
            <a:ext cx="23157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August 2015</a:t>
            </a:r>
            <a:endParaRPr b="1" sz="1800">
              <a:solidFill>
                <a:schemeClr val="dk1"/>
              </a:solidFill>
            </a:endParaRPr>
          </a:p>
        </p:txBody>
      </p:sp>
      <p:sp>
        <p:nvSpPr>
          <p:cNvPr id="231" name="Google Shape;231;p30"/>
          <p:cNvSpPr txBox="1"/>
          <p:nvPr>
            <p:ph idx="4294967295" type="body"/>
          </p:nvPr>
        </p:nvSpPr>
        <p:spPr>
          <a:xfrm>
            <a:off x="3251009" y="3993750"/>
            <a:ext cx="23157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Translate conversations through your Android watch</a:t>
            </a:r>
            <a:endParaRPr sz="1400"/>
          </a:p>
        </p:txBody>
      </p:sp>
      <p:sp>
        <p:nvSpPr>
          <p:cNvPr id="232" name="Google Shape;232;p30"/>
          <p:cNvSpPr txBox="1"/>
          <p:nvPr>
            <p:ph type="title"/>
          </p:nvPr>
        </p:nvSpPr>
        <p:spPr>
          <a:xfrm>
            <a:off x="5091057" y="1235062"/>
            <a:ext cx="23532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October 2015</a:t>
            </a:r>
            <a:endParaRPr b="1" sz="1800">
              <a:solidFill>
                <a:schemeClr val="dk1"/>
              </a:solidFill>
            </a:endParaRPr>
          </a:p>
        </p:txBody>
      </p:sp>
      <p:sp>
        <p:nvSpPr>
          <p:cNvPr id="233" name="Google Shape;233;p30"/>
          <p:cNvSpPr txBox="1"/>
          <p:nvPr>
            <p:ph idx="4294967295" type="body"/>
          </p:nvPr>
        </p:nvSpPr>
        <p:spPr>
          <a:xfrm>
            <a:off x="5091049" y="1560476"/>
            <a:ext cx="23532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Translate text within an app</a:t>
            </a:r>
            <a:endParaRPr sz="1400"/>
          </a:p>
        </p:txBody>
      </p:sp>
      <p:sp>
        <p:nvSpPr>
          <p:cNvPr id="234" name="Google Shape;234;p30"/>
          <p:cNvSpPr txBox="1"/>
          <p:nvPr>
            <p:ph type="title"/>
          </p:nvPr>
        </p:nvSpPr>
        <p:spPr>
          <a:xfrm>
            <a:off x="6245122" y="3668337"/>
            <a:ext cx="23532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November 2015</a:t>
            </a:r>
            <a:endParaRPr b="1" sz="1800">
              <a:solidFill>
                <a:schemeClr val="dk1"/>
              </a:solidFill>
            </a:endParaRPr>
          </a:p>
        </p:txBody>
      </p:sp>
      <p:sp>
        <p:nvSpPr>
          <p:cNvPr id="235" name="Google Shape;235;p30"/>
          <p:cNvSpPr txBox="1"/>
          <p:nvPr>
            <p:ph idx="4294967295" type="body"/>
          </p:nvPr>
        </p:nvSpPr>
        <p:spPr>
          <a:xfrm>
            <a:off x="6245125" y="3993750"/>
            <a:ext cx="23532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Translate written text from English or German to Arabic with the click of a camera</a:t>
            </a:r>
            <a:endParaRPr sz="1400"/>
          </a:p>
        </p:txBody>
      </p:sp>
      <p:cxnSp>
        <p:nvCxnSpPr>
          <p:cNvPr id="236" name="Google Shape;236;p30"/>
          <p:cNvCxnSpPr/>
          <p:nvPr/>
        </p:nvCxnSpPr>
        <p:spPr>
          <a:xfrm>
            <a:off x="3174800" y="3113100"/>
            <a:ext cx="0" cy="82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237" name="Google Shape;237;p30"/>
          <p:cNvCxnSpPr/>
          <p:nvPr/>
        </p:nvCxnSpPr>
        <p:spPr>
          <a:xfrm rot="10800000">
            <a:off x="4997750" y="1439375"/>
            <a:ext cx="0" cy="954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238" name="Google Shape;238;p30"/>
          <p:cNvCxnSpPr/>
          <p:nvPr/>
        </p:nvCxnSpPr>
        <p:spPr>
          <a:xfrm>
            <a:off x="6168925" y="3113100"/>
            <a:ext cx="0" cy="82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1"/>
          <p:cNvSpPr txBox="1"/>
          <p:nvPr>
            <p:ph type="title"/>
          </p:nvPr>
        </p:nvSpPr>
        <p:spPr>
          <a:xfrm>
            <a:off x="283100" y="712150"/>
            <a:ext cx="8620500" cy="101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people are saying</a:t>
            </a:r>
            <a:endParaRPr/>
          </a:p>
        </p:txBody>
      </p:sp>
      <p:sp>
        <p:nvSpPr>
          <p:cNvPr id="244" name="Google Shape;244;p31"/>
          <p:cNvSpPr/>
          <p:nvPr/>
        </p:nvSpPr>
        <p:spPr>
          <a:xfrm>
            <a:off x="371775" y="1988900"/>
            <a:ext cx="2629500" cy="22449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31"/>
          <p:cNvSpPr/>
          <p:nvPr/>
        </p:nvSpPr>
        <p:spPr>
          <a:xfrm>
            <a:off x="3210432" y="1988900"/>
            <a:ext cx="2629500" cy="22449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31"/>
          <p:cNvSpPr/>
          <p:nvPr/>
        </p:nvSpPr>
        <p:spPr>
          <a:xfrm>
            <a:off x="6049089" y="1988900"/>
            <a:ext cx="2629500" cy="22449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31"/>
          <p:cNvSpPr txBox="1"/>
          <p:nvPr>
            <p:ph type="title"/>
          </p:nvPr>
        </p:nvSpPr>
        <p:spPr>
          <a:xfrm>
            <a:off x="6125275" y="2061900"/>
            <a:ext cx="2481600" cy="20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Translate has officially inspired me to learn French </a:t>
            </a:r>
            <a:endParaRPr sz="2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0" lang="en" sz="1400"/>
              <a:t>Abby Author</a:t>
            </a:r>
            <a:r>
              <a:rPr b="0" lang="en" sz="1400">
                <a:solidFill>
                  <a:schemeClr val="lt1"/>
                </a:solidFill>
              </a:rPr>
              <a:t>, NYC</a:t>
            </a:r>
            <a:endParaRPr b="0" sz="1400">
              <a:solidFill>
                <a:schemeClr val="lt1"/>
              </a:solidFill>
            </a:endParaRPr>
          </a:p>
        </p:txBody>
      </p:sp>
      <p:sp>
        <p:nvSpPr>
          <p:cNvPr id="248" name="Google Shape;248;p31"/>
          <p:cNvSpPr txBox="1"/>
          <p:nvPr>
            <p:ph type="title"/>
          </p:nvPr>
        </p:nvSpPr>
        <p:spPr>
          <a:xfrm>
            <a:off x="447975" y="2061900"/>
            <a:ext cx="2481600" cy="20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With this app, I’m confident to plan a trip to rural Vietnam</a:t>
            </a:r>
            <a:endParaRPr sz="2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0" lang="en" sz="1400"/>
              <a:t>Wendy Writer</a:t>
            </a:r>
            <a:r>
              <a:rPr b="0" lang="en" sz="1400">
                <a:solidFill>
                  <a:schemeClr val="lt1"/>
                </a:solidFill>
              </a:rPr>
              <a:t>, CA</a:t>
            </a:r>
            <a:endParaRPr sz="1400">
              <a:solidFill>
                <a:schemeClr val="lt1"/>
              </a:solidFill>
            </a:endParaRPr>
          </a:p>
        </p:txBody>
      </p:sp>
      <p:sp>
        <p:nvSpPr>
          <p:cNvPr id="249" name="Google Shape;249;p31"/>
          <p:cNvSpPr txBox="1"/>
          <p:nvPr>
            <p:ph type="title"/>
          </p:nvPr>
        </p:nvSpPr>
        <p:spPr>
          <a:xfrm>
            <a:off x="3286625" y="2061900"/>
            <a:ext cx="2481600" cy="20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Visual translation feels like magic</a:t>
            </a:r>
            <a:endParaRPr sz="2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0" lang="en" sz="1400"/>
              <a:t>Ronny Reader</a:t>
            </a:r>
            <a:r>
              <a:rPr b="0" lang="en" sz="1400">
                <a:solidFill>
                  <a:schemeClr val="lt1"/>
                </a:solidFill>
              </a:rPr>
              <a:t>, NYC</a:t>
            </a:r>
            <a:endParaRPr b="0" sz="1400">
              <a:solidFill>
                <a:schemeClr val="lt1"/>
              </a:solidFill>
            </a:endParaRPr>
          </a:p>
        </p:txBody>
      </p:sp>
      <p:sp>
        <p:nvSpPr>
          <p:cNvPr id="250" name="Google Shape;250;p31"/>
          <p:cNvSpPr txBox="1"/>
          <p:nvPr/>
        </p:nvSpPr>
        <p:spPr>
          <a:xfrm>
            <a:off x="283100" y="4654975"/>
            <a:ext cx="62442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Quotes for illustration purposes only</a:t>
            </a:r>
            <a:endParaRPr i="1" sz="1200">
              <a:solidFill>
                <a:schemeClr val="accent5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4"/>
          <p:cNvSpPr txBox="1"/>
          <p:nvPr>
            <p:ph idx="4294967295" type="title"/>
          </p:nvPr>
        </p:nvSpPr>
        <p:spPr>
          <a:xfrm>
            <a:off x="535775" y="712150"/>
            <a:ext cx="51972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>
                <a:solidFill>
                  <a:schemeClr val="dk1"/>
                </a:solidFill>
              </a:rPr>
              <a:t>Selling your idea</a:t>
            </a:r>
            <a:endParaRPr sz="2400"/>
          </a:p>
        </p:txBody>
      </p:sp>
      <p:sp>
        <p:nvSpPr>
          <p:cNvPr id="79" name="Google Shape;79;p14"/>
          <p:cNvSpPr txBox="1"/>
          <p:nvPr>
            <p:ph idx="4294967295" type="title"/>
          </p:nvPr>
        </p:nvSpPr>
        <p:spPr>
          <a:xfrm>
            <a:off x="535775" y="1480150"/>
            <a:ext cx="5197200" cy="30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0" lang="en" sz="1800">
                <a:latin typeface="Lato"/>
                <a:ea typeface="Lato"/>
                <a:cs typeface="Lato"/>
                <a:sym typeface="Lato"/>
              </a:rPr>
              <a:t>Created in partnership with Chip and Dan Heath, authors of the bestselling book Made To Stick, this template advises users on how to build and deliver a memorable presentation of a new product, service, or idea.</a:t>
            </a:r>
            <a:endParaRPr sz="17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descr="Book titled, &quot;Made To Stick,&quot; standing on its side" id="80" name="Google Shape;8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43776" y="2804500"/>
            <a:ext cx="1572275" cy="2051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32"/>
          <p:cNvPicPr preferRelativeResize="0"/>
          <p:nvPr/>
        </p:nvPicPr>
        <p:blipFill rotWithShape="1">
          <a:blip r:embed="rId3">
            <a:alphaModFix/>
          </a:blip>
          <a:srcRect b="14093" l="2132" r="6751" t="6554"/>
          <a:stretch/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32"/>
          <p:cNvSpPr txBox="1"/>
          <p:nvPr>
            <p:ph type="title"/>
          </p:nvPr>
        </p:nvSpPr>
        <p:spPr>
          <a:xfrm>
            <a:off x="283099" y="712150"/>
            <a:ext cx="8622300" cy="38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Know a 2nd language? </a:t>
            </a:r>
            <a:br>
              <a:rPr lang="en"/>
            </a:br>
            <a:r>
              <a:rPr lang="en"/>
              <a:t>Make Google Translate  even better by joining </a:t>
            </a:r>
            <a:br>
              <a:rPr lang="en"/>
            </a:br>
            <a:r>
              <a:rPr lang="en"/>
              <a:t>the </a:t>
            </a:r>
            <a:r>
              <a:rPr lang="en">
                <a:solidFill>
                  <a:schemeClr val="accent5"/>
                </a:solidFill>
                <a:uFill>
                  <a:noFill/>
                </a:uFill>
                <a:hlinkClick r:id="rId4"/>
              </a:rPr>
              <a:t>community</a:t>
            </a:r>
            <a:r>
              <a:rPr lang="en"/>
              <a:t>.</a:t>
            </a:r>
            <a:endParaRPr/>
          </a:p>
        </p:txBody>
      </p:sp>
      <p:grpSp>
        <p:nvGrpSpPr>
          <p:cNvPr id="257" name="Google Shape;257;p32"/>
          <p:cNvGrpSpPr/>
          <p:nvPr/>
        </p:nvGrpSpPr>
        <p:grpSpPr>
          <a:xfrm>
            <a:off x="6781388" y="2464029"/>
            <a:ext cx="2212050" cy="2537076"/>
            <a:chOff x="6803275" y="395363"/>
            <a:chExt cx="2212050" cy="2537076"/>
          </a:xfrm>
        </p:grpSpPr>
        <p:pic>
          <p:nvPicPr>
            <p:cNvPr id="258" name="Google Shape;258;p3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ece of duct tape sticking a note to the slide" id="259" name="Google Shape;259;p32"/>
            <p:cNvPicPr preferRelativeResize="0"/>
            <p:nvPr/>
          </p:nvPicPr>
          <p:blipFill rotWithShape="1">
            <a:blip r:embed="rId6">
              <a:alphaModFix/>
            </a:blip>
            <a:srcRect b="10011" l="9244" r="2118" t="5926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0" name="Google Shape;260;p32"/>
            <p:cNvSpPr txBox="1"/>
            <p:nvPr/>
          </p:nvSpPr>
          <p:spPr>
            <a:xfrm>
              <a:off x="6944800" y="6842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Tip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Inspire your audience to act on the information they just learned. </a:t>
              </a:r>
              <a:endParaRPr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80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Depending on your idea, this can be anything from downloading </a:t>
              </a:r>
              <a:b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</a:b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an app to joining </a:t>
              </a:r>
              <a:b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</a:b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an organization.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Google Shape;26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700" y="162737"/>
            <a:ext cx="4254600" cy="48180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ece of duct tape sticking a note to the slide" id="266" name="Google Shape;266;p33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33"/>
          <p:cNvSpPr txBox="1"/>
          <p:nvPr/>
        </p:nvSpPr>
        <p:spPr>
          <a:xfrm>
            <a:off x="2855550" y="687397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Good luck!</a:t>
            </a:r>
            <a:endParaRPr b="1" sz="3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68" name="Google Shape;268;p33"/>
          <p:cNvSpPr txBox="1"/>
          <p:nvPr>
            <p:ph idx="4294967295" type="body"/>
          </p:nvPr>
        </p:nvSpPr>
        <p:spPr>
          <a:xfrm>
            <a:off x="2855550" y="1377478"/>
            <a:ext cx="3432900" cy="16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We hope you’ll use these tips to go out and deliver a memorable pitch for your product </a:t>
            </a:r>
            <a:br>
              <a:rPr lang="en" sz="12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or service!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For more (free) presentation tips relevant to other types of messages, go to</a:t>
            </a:r>
            <a:br>
              <a:rPr lang="en" sz="12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 u="sng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  <a:hlinkClick r:id="rId5"/>
              </a:rPr>
              <a:t>heathbrothers.com/presentations</a:t>
            </a:r>
            <a:endParaRPr sz="1200" u="sng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descr="Book titled, &quot;Made To Stick,&quot; standing on its side" id="269" name="Google Shape;269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76950" y="3083225"/>
            <a:ext cx="1184925" cy="1545950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33"/>
          <p:cNvSpPr txBox="1"/>
          <p:nvPr/>
        </p:nvSpPr>
        <p:spPr>
          <a:xfrm>
            <a:off x="2855550" y="3495513"/>
            <a:ext cx="2103000" cy="101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For more about making your ideas stick with others, check out our book!</a:t>
            </a:r>
            <a:endParaRPr sz="12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700" y="162737"/>
            <a:ext cx="4254600" cy="48180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ece of duct tape sticking a note to the slide" id="86" name="Google Shape;86;p15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5"/>
          <p:cNvSpPr txBox="1"/>
          <p:nvPr/>
        </p:nvSpPr>
        <p:spPr>
          <a:xfrm>
            <a:off x="2855550" y="687397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1. Intro</a:t>
            </a:r>
            <a:endParaRPr b="1" sz="3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8" name="Google Shape;88;p15"/>
          <p:cNvSpPr txBox="1"/>
          <p:nvPr>
            <p:ph idx="4294967295" type="body"/>
          </p:nvPr>
        </p:nvSpPr>
        <p:spPr>
          <a:xfrm>
            <a:off x="2855550" y="1377480"/>
            <a:ext cx="3432900" cy="33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aleway"/>
                <a:ea typeface="Raleway"/>
                <a:cs typeface="Raleway"/>
                <a:sym typeface="Raleway"/>
              </a:rPr>
              <a:t>Choose one approach</a:t>
            </a: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 to grab the audience’s attention right from the start: </a:t>
            </a:r>
            <a:r>
              <a:rPr lang="en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unexpected, emotional, or simple.</a:t>
            </a:r>
            <a:endParaRPr sz="12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Unexpected</a:t>
            </a:r>
            <a:br>
              <a:rPr lang="en" sz="14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Highlight what’s new, unusual, or</a:t>
            </a: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surprising.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Emotional</a:t>
            </a:r>
            <a:br>
              <a:rPr lang="en" sz="14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Give people a reason to care.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Simple</a:t>
            </a:r>
            <a:br>
              <a:rPr lang="en" sz="14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Provide a simple unifying message for</a:t>
            </a: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what</a:t>
            </a: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is to come</a:t>
            </a:r>
            <a:endParaRPr sz="12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 txBox="1"/>
          <p:nvPr>
            <p:ph type="title"/>
          </p:nvPr>
        </p:nvSpPr>
        <p:spPr>
          <a:xfrm>
            <a:off x="283100" y="712150"/>
            <a:ext cx="8631600" cy="38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many languages do </a:t>
            </a:r>
            <a:br>
              <a:rPr lang="en"/>
            </a:br>
            <a:r>
              <a:rPr lang="en"/>
              <a:t>you need to know to </a:t>
            </a:r>
            <a:r>
              <a:rPr lang="en">
                <a:solidFill>
                  <a:schemeClr val="accent5"/>
                </a:solidFill>
              </a:rPr>
              <a:t>communicate with </a:t>
            </a:r>
            <a:br>
              <a:rPr lang="en">
                <a:solidFill>
                  <a:schemeClr val="accent5"/>
                </a:solidFill>
              </a:rPr>
            </a:br>
            <a:r>
              <a:rPr lang="en">
                <a:solidFill>
                  <a:schemeClr val="accent5"/>
                </a:solidFill>
              </a:rPr>
              <a:t>the rest of the world?</a:t>
            </a:r>
            <a:endParaRPr>
              <a:solidFill>
                <a:schemeClr val="accent5"/>
              </a:solidFill>
            </a:endParaRPr>
          </a:p>
        </p:txBody>
      </p:sp>
      <p:grpSp>
        <p:nvGrpSpPr>
          <p:cNvPr id="94" name="Google Shape;94;p16"/>
          <p:cNvGrpSpPr/>
          <p:nvPr/>
        </p:nvGrpSpPr>
        <p:grpSpPr>
          <a:xfrm>
            <a:off x="6781388" y="2464029"/>
            <a:ext cx="2212050" cy="2537076"/>
            <a:chOff x="6803275" y="395363"/>
            <a:chExt cx="2212050" cy="2537076"/>
          </a:xfrm>
        </p:grpSpPr>
        <p:pic>
          <p:nvPicPr>
            <p:cNvPr id="95" name="Google Shape;95;p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ece of duct tape sticking a note to the slide" id="96" name="Google Shape;96;p16"/>
            <p:cNvPicPr preferRelativeResize="0"/>
            <p:nvPr/>
          </p:nvPicPr>
          <p:blipFill rotWithShape="1">
            <a:blip r:embed="rId4">
              <a:alphaModFix/>
            </a:blip>
            <a:srcRect b="10011" l="9244" r="2118" t="5926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7" name="Google Shape;97;p16"/>
            <p:cNvSpPr txBox="1"/>
            <p:nvPr/>
          </p:nvSpPr>
          <p:spPr>
            <a:xfrm>
              <a:off x="6944800" y="6842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rPr b="1" lang="en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Tip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In this example, we’re leading off with something </a:t>
              </a:r>
              <a:r>
                <a:rPr b="1"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unexpected.</a:t>
              </a: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 </a:t>
              </a:r>
              <a:endParaRPr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80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While the audience is trying to come up with a number, we’ll surprise them with the next slide.</a:t>
              </a:r>
              <a:endParaRPr b="1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7"/>
          <p:cNvSpPr txBox="1"/>
          <p:nvPr>
            <p:ph type="title"/>
          </p:nvPr>
        </p:nvSpPr>
        <p:spPr>
          <a:xfrm>
            <a:off x="283099" y="712150"/>
            <a:ext cx="8622300" cy="38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Just one!</a:t>
            </a:r>
            <a:r>
              <a:rPr lang="en"/>
              <a:t> Your own.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b="0" lang="en" sz="2400"/>
              <a:t>(With a little help from your smart phone)</a:t>
            </a:r>
            <a:endParaRPr b="0" sz="2400"/>
          </a:p>
        </p:txBody>
      </p:sp>
      <p:grpSp>
        <p:nvGrpSpPr>
          <p:cNvPr id="103" name="Google Shape;103;p17"/>
          <p:cNvGrpSpPr/>
          <p:nvPr/>
        </p:nvGrpSpPr>
        <p:grpSpPr>
          <a:xfrm>
            <a:off x="6781388" y="2464035"/>
            <a:ext cx="2212050" cy="2537076"/>
            <a:chOff x="6803275" y="395363"/>
            <a:chExt cx="2212050" cy="2537076"/>
          </a:xfrm>
        </p:grpSpPr>
        <p:pic>
          <p:nvPicPr>
            <p:cNvPr id="104" name="Google Shape;104;p1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ece of duct tape sticking a note to the slide" id="105" name="Google Shape;105;p17"/>
            <p:cNvPicPr preferRelativeResize="0"/>
            <p:nvPr/>
          </p:nvPicPr>
          <p:blipFill rotWithShape="1">
            <a:blip r:embed="rId4">
              <a:alphaModFix/>
            </a:blip>
            <a:srcRect b="10011" l="9244" r="2118" t="5926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6" name="Google Shape;106;p17"/>
            <p:cNvSpPr txBox="1"/>
            <p:nvPr/>
          </p:nvSpPr>
          <p:spPr>
            <a:xfrm>
              <a:off x="6944800" y="6842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rPr b="1" lang="en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Tip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Remember. If something sounds like common sense, people will ignore it. </a:t>
              </a:r>
              <a:endParaRPr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80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Highlight what is unexpected about </a:t>
              </a:r>
              <a:b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</a:b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your topic.</a:t>
              </a:r>
              <a:endParaRPr b="1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 txBox="1"/>
          <p:nvPr>
            <p:ph type="title"/>
          </p:nvPr>
        </p:nvSpPr>
        <p:spPr>
          <a:xfrm>
            <a:off x="265500" y="1912650"/>
            <a:ext cx="4045200" cy="131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400">
                <a:solidFill>
                  <a:schemeClr val="dk2"/>
                </a:solidFill>
              </a:rPr>
              <a:t>The Google Translate app can repeat anything you say in up to </a:t>
            </a:r>
            <a:r>
              <a:rPr lang="en"/>
              <a:t>NINETY LANGUAGES</a:t>
            </a:r>
            <a:r>
              <a:rPr lang="en" sz="2400"/>
              <a:t> </a:t>
            </a:r>
            <a:r>
              <a:rPr b="0" lang="en" sz="2400">
                <a:solidFill>
                  <a:schemeClr val="dk2"/>
                </a:solidFill>
              </a:rPr>
              <a:t>from German and Japanese  to Czech and Zulu</a:t>
            </a:r>
            <a:endParaRPr b="0" sz="2400">
              <a:solidFill>
                <a:schemeClr val="dk2"/>
              </a:solidFill>
            </a:endParaRPr>
          </a:p>
        </p:txBody>
      </p:sp>
      <p:pic>
        <p:nvPicPr>
          <p:cNvPr id="112" name="Google Shape;112;p18"/>
          <p:cNvPicPr preferRelativeResize="0"/>
          <p:nvPr/>
        </p:nvPicPr>
        <p:blipFill rotWithShape="1">
          <a:blip r:embed="rId3">
            <a:alphaModFix/>
          </a:blip>
          <a:srcRect b="0" l="0" r="39660" t="0"/>
          <a:stretch/>
        </p:blipFill>
        <p:spPr>
          <a:xfrm>
            <a:off x="4488725" y="0"/>
            <a:ext cx="4655273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3" name="Google Shape;113;p18"/>
          <p:cNvGrpSpPr/>
          <p:nvPr/>
        </p:nvGrpSpPr>
        <p:grpSpPr>
          <a:xfrm>
            <a:off x="6781388" y="2464035"/>
            <a:ext cx="2212050" cy="2537076"/>
            <a:chOff x="6803275" y="395363"/>
            <a:chExt cx="2212050" cy="2537076"/>
          </a:xfrm>
        </p:grpSpPr>
        <p:pic>
          <p:nvPicPr>
            <p:cNvPr id="114" name="Google Shape;114;p1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ece of duct tape sticking a note to the slide" id="115" name="Google Shape;115;p18"/>
            <p:cNvPicPr preferRelativeResize="0"/>
            <p:nvPr/>
          </p:nvPicPr>
          <p:blipFill rotWithShape="1">
            <a:blip r:embed="rId5">
              <a:alphaModFix/>
            </a:blip>
            <a:srcRect b="10011" l="9244" r="2118" t="5926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6" name="Google Shape;116;p18"/>
            <p:cNvSpPr txBox="1"/>
            <p:nvPr/>
          </p:nvSpPr>
          <p:spPr>
            <a:xfrm>
              <a:off x="6944800" y="6842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rPr b="1" lang="en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Tip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Don’t wait till the end of the presentation to give the bottom line. </a:t>
              </a:r>
              <a:endParaRPr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80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Reveal your product or idea (in this case a translation app) up front.</a:t>
              </a:r>
              <a:endParaRPr b="1" sz="1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700" y="162737"/>
            <a:ext cx="4254600" cy="48180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ece of duct tape sticking a note to the slide" id="122" name="Google Shape;122;p19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9"/>
          <p:cNvSpPr txBox="1"/>
          <p:nvPr/>
        </p:nvSpPr>
        <p:spPr>
          <a:xfrm>
            <a:off x="2855550" y="687397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2. Examples</a:t>
            </a:r>
            <a:endParaRPr b="1" sz="3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24" name="Google Shape;124;p19"/>
          <p:cNvSpPr txBox="1"/>
          <p:nvPr>
            <p:ph idx="4294967295" type="body"/>
          </p:nvPr>
        </p:nvSpPr>
        <p:spPr>
          <a:xfrm>
            <a:off x="2855550" y="1377480"/>
            <a:ext cx="3432900" cy="33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By the end of this section, your audience should be able to visualize: 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What</a:t>
            </a:r>
            <a:br>
              <a:rPr lang="en" sz="12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What is the pain you cure with your solution?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Who</a:t>
            </a:r>
            <a:br>
              <a:rPr lang="en" sz="14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Show them a specific person who would benefit from your solution.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 Shot 2015-11-19 at 11.46.25 PM.png" id="129" name="Google Shape;129;p20"/>
          <p:cNvPicPr preferRelativeResize="0"/>
          <p:nvPr/>
        </p:nvPicPr>
        <p:blipFill rotWithShape="1">
          <a:blip r:embed="rId3">
            <a:alphaModFix/>
          </a:blip>
          <a:srcRect b="0" l="26143" r="26148" t="0"/>
          <a:stretch/>
        </p:blipFill>
        <p:spPr>
          <a:xfrm>
            <a:off x="-1" y="0"/>
            <a:ext cx="45672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0"/>
          <p:cNvSpPr txBox="1"/>
          <p:nvPr>
            <p:ph idx="1" type="body"/>
          </p:nvPr>
        </p:nvSpPr>
        <p:spPr>
          <a:xfrm>
            <a:off x="4832750" y="980400"/>
            <a:ext cx="4033800" cy="318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</a:rPr>
              <a:t>Meet Alberto.</a:t>
            </a:r>
            <a:r>
              <a:rPr lang="en" sz="3000">
                <a:solidFill>
                  <a:schemeClr val="dk1"/>
                </a:solidFill>
              </a:rPr>
              <a:t> </a:t>
            </a:r>
            <a:endParaRPr sz="3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</a:rPr>
              <a:t>He recently moved from Spain to a small town in Northern Ireland.</a:t>
            </a:r>
            <a:endParaRPr sz="18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/>
              <a:t>He loved soccer, but feared he had no way to talk to a coach or teammates. </a:t>
            </a:r>
            <a:endParaRPr sz="1800">
              <a:solidFill>
                <a:srgbClr val="000000"/>
              </a:solidFill>
            </a:endParaRPr>
          </a:p>
        </p:txBody>
      </p:sp>
      <p:grpSp>
        <p:nvGrpSpPr>
          <p:cNvPr id="131" name="Google Shape;131;p20"/>
          <p:cNvGrpSpPr/>
          <p:nvPr/>
        </p:nvGrpSpPr>
        <p:grpSpPr>
          <a:xfrm>
            <a:off x="134988" y="2464035"/>
            <a:ext cx="2212050" cy="2537076"/>
            <a:chOff x="6803275" y="395363"/>
            <a:chExt cx="2212050" cy="2537076"/>
          </a:xfrm>
        </p:grpSpPr>
        <p:pic>
          <p:nvPicPr>
            <p:cNvPr id="132" name="Google Shape;132;p2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ece of duct tape sticking a note to the slide" id="133" name="Google Shape;133;p20"/>
            <p:cNvPicPr preferRelativeResize="0"/>
            <p:nvPr/>
          </p:nvPicPr>
          <p:blipFill rotWithShape="1">
            <a:blip r:embed="rId5">
              <a:alphaModFix/>
            </a:blip>
            <a:srcRect b="10011" l="9244" r="2118" t="5926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4" name="Google Shape;134;p20"/>
            <p:cNvSpPr txBox="1"/>
            <p:nvPr/>
          </p:nvSpPr>
          <p:spPr>
            <a:xfrm>
              <a:off x="6944800" y="6842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rPr b="1" lang="en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Tip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80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Tell the audience about the problem through a </a:t>
              </a:r>
              <a:r>
                <a:rPr b="1"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story</a:t>
              </a: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, ideally a person. </a:t>
              </a:r>
              <a:endParaRPr b="1" sz="1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1"/>
          <p:cNvSpPr txBox="1"/>
          <p:nvPr>
            <p:ph idx="1" type="subTitle"/>
          </p:nvPr>
        </p:nvSpPr>
        <p:spPr>
          <a:xfrm>
            <a:off x="265500" y="653700"/>
            <a:ext cx="4045200" cy="383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</a:rPr>
              <a:t>Meet Marcos.</a:t>
            </a:r>
            <a:endParaRPr b="1" sz="3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/>
              <a:t>He recently opened a camera shop near the Louvre in Paris. 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800"/>
              <a:t>Visitors to his store, mostly tourists, speak many different languages making anything beyond a simple transaction a challenge.</a:t>
            </a:r>
            <a:endParaRPr sz="1800"/>
          </a:p>
        </p:txBody>
      </p:sp>
      <p:pic>
        <p:nvPicPr>
          <p:cNvPr id="140" name="Google Shape;140;p21"/>
          <p:cNvPicPr preferRelativeResize="0"/>
          <p:nvPr/>
        </p:nvPicPr>
        <p:blipFill rotWithShape="1">
          <a:blip r:embed="rId3">
            <a:alphaModFix/>
          </a:blip>
          <a:srcRect b="20862" l="1729" r="0" t="6746"/>
          <a:stretch/>
        </p:blipFill>
        <p:spPr>
          <a:xfrm>
            <a:off x="4488725" y="0"/>
            <a:ext cx="4655272" cy="514350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1" name="Google Shape;141;p21"/>
          <p:cNvGrpSpPr/>
          <p:nvPr/>
        </p:nvGrpSpPr>
        <p:grpSpPr>
          <a:xfrm>
            <a:off x="6781388" y="2464035"/>
            <a:ext cx="2212050" cy="2537076"/>
            <a:chOff x="6803275" y="395363"/>
            <a:chExt cx="2212050" cy="2537076"/>
          </a:xfrm>
        </p:grpSpPr>
        <p:pic>
          <p:nvPicPr>
            <p:cNvPr id="142" name="Google Shape;142;p2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ece of duct tape sticking a note to the slide" id="143" name="Google Shape;143;p21"/>
            <p:cNvPicPr preferRelativeResize="0"/>
            <p:nvPr/>
          </p:nvPicPr>
          <p:blipFill rotWithShape="1">
            <a:blip r:embed="rId5">
              <a:alphaModFix/>
            </a:blip>
            <a:srcRect b="10011" l="9244" r="2118" t="5926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4" name="Google Shape;144;p21"/>
            <p:cNvSpPr txBox="1"/>
            <p:nvPr/>
          </p:nvSpPr>
          <p:spPr>
            <a:xfrm>
              <a:off x="6944800" y="6842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Tip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80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If one example isn’t sufficient to help people understand the breadth of your idea, pick a couple of examples.</a:t>
              </a:r>
              <a:endParaRPr b="1" sz="1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sp>
        <p:nvSpPr>
          <p:cNvPr id="145" name="Google Shape;145;p21"/>
          <p:cNvSpPr txBox="1"/>
          <p:nvPr/>
        </p:nvSpPr>
        <p:spPr>
          <a:xfrm>
            <a:off x="283100" y="4654975"/>
            <a:ext cx="62442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Story for illustration purposes only</a:t>
            </a:r>
            <a:endParaRPr i="1" sz="1200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